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Barlow" panose="020F0502020204030204" pitchFamily="2" charset="0"/>
      <p:regular r:id="rId9"/>
    </p:embeddedFont>
    <p:embeddedFont>
      <p:font typeface="Barlow Bold" panose="020B0604020202020204" charset="0"/>
      <p:regular r:id="rId10"/>
    </p:embeddedFont>
    <p:embeddedFont>
      <p:font typeface="Barlow Light" panose="020F0502020204030204" pitchFamily="2" charset="0"/>
      <p:regular r:id="rId11"/>
    </p:embeddedFont>
    <p:embeddedFont>
      <p:font typeface="Barlow Semi-Bold" panose="020B0604020202020204" charset="0"/>
      <p:regular r:id="rId12"/>
    </p:embeddedFont>
    <p:embeddedFont>
      <p:font typeface="Canva Sans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8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3" name="Group 3"/>
          <p:cNvGrpSpPr/>
          <p:nvPr/>
        </p:nvGrpSpPr>
        <p:grpSpPr>
          <a:xfrm>
            <a:off x="1" y="0"/>
            <a:ext cx="18288000" cy="10287000"/>
            <a:chOff x="0" y="0"/>
            <a:chExt cx="4842072" cy="270933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42072" cy="2709333"/>
            </a:xfrm>
            <a:custGeom>
              <a:avLst/>
              <a:gdLst/>
              <a:ahLst/>
              <a:cxnLst/>
              <a:rect l="l" t="t" r="r" b="b"/>
              <a:pathLst>
                <a:path w="4842072" h="2709333">
                  <a:moveTo>
                    <a:pt x="0" y="0"/>
                  </a:moveTo>
                  <a:lnTo>
                    <a:pt x="4842072" y="0"/>
                  </a:lnTo>
                  <a:lnTo>
                    <a:pt x="484207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83E66">
                <a:alpha val="65882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4842072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AutoShape 6"/>
          <p:cNvSpPr/>
          <p:nvPr/>
        </p:nvSpPr>
        <p:spPr>
          <a:xfrm>
            <a:off x="-4230370" y="4775745"/>
            <a:ext cx="649224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AutoShape 7"/>
          <p:cNvSpPr/>
          <p:nvPr/>
        </p:nvSpPr>
        <p:spPr>
          <a:xfrm>
            <a:off x="15708630" y="4785270"/>
            <a:ext cx="6492240" cy="0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grpSp>
        <p:nvGrpSpPr>
          <p:cNvPr id="8" name="Group 8"/>
          <p:cNvGrpSpPr/>
          <p:nvPr/>
        </p:nvGrpSpPr>
        <p:grpSpPr>
          <a:xfrm>
            <a:off x="5275564" y="0"/>
            <a:ext cx="3868436" cy="7357254"/>
            <a:chOff x="0" y="0"/>
            <a:chExt cx="660400" cy="12559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60400" cy="1255993"/>
            </a:xfrm>
            <a:custGeom>
              <a:avLst/>
              <a:gdLst/>
              <a:ahLst/>
              <a:cxnLst/>
              <a:rect l="l" t="t" r="r" b="b"/>
              <a:pathLst>
                <a:path w="660400" h="1255993">
                  <a:moveTo>
                    <a:pt x="220252" y="1236924"/>
                  </a:moveTo>
                  <a:cubicBezTo>
                    <a:pt x="254109" y="1248438"/>
                    <a:pt x="292600" y="1255993"/>
                    <a:pt x="330378" y="1255993"/>
                  </a:cubicBezTo>
                  <a:cubicBezTo>
                    <a:pt x="368157" y="1255993"/>
                    <a:pt x="404509" y="1249516"/>
                    <a:pt x="438009" y="1238003"/>
                  </a:cubicBezTo>
                  <a:cubicBezTo>
                    <a:pt x="438723" y="1237643"/>
                    <a:pt x="439435" y="1237643"/>
                    <a:pt x="440148" y="1237284"/>
                  </a:cubicBezTo>
                  <a:cubicBezTo>
                    <a:pt x="565955" y="1191228"/>
                    <a:pt x="658618" y="1069615"/>
                    <a:pt x="660400" y="91764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16966"/>
                  </a:lnTo>
                  <a:cubicBezTo>
                    <a:pt x="1782" y="1070333"/>
                    <a:pt x="93019" y="1191949"/>
                    <a:pt x="220252" y="1236924"/>
                  </a:cubicBezTo>
                  <a:close/>
                </a:path>
              </a:pathLst>
            </a:custGeom>
            <a:solidFill>
              <a:srgbClr val="537190">
                <a:alpha val="18824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660400" cy="11766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-10800000">
            <a:off x="7209782" y="2929746"/>
            <a:ext cx="3868436" cy="7357254"/>
            <a:chOff x="0" y="0"/>
            <a:chExt cx="660400" cy="125599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660400" cy="1255993"/>
            </a:xfrm>
            <a:custGeom>
              <a:avLst/>
              <a:gdLst/>
              <a:ahLst/>
              <a:cxnLst/>
              <a:rect l="l" t="t" r="r" b="b"/>
              <a:pathLst>
                <a:path w="660400" h="1255993">
                  <a:moveTo>
                    <a:pt x="220252" y="1236924"/>
                  </a:moveTo>
                  <a:cubicBezTo>
                    <a:pt x="254109" y="1248438"/>
                    <a:pt x="292600" y="1255993"/>
                    <a:pt x="330378" y="1255993"/>
                  </a:cubicBezTo>
                  <a:cubicBezTo>
                    <a:pt x="368157" y="1255993"/>
                    <a:pt x="404509" y="1249516"/>
                    <a:pt x="438009" y="1238003"/>
                  </a:cubicBezTo>
                  <a:cubicBezTo>
                    <a:pt x="438723" y="1237643"/>
                    <a:pt x="439435" y="1237643"/>
                    <a:pt x="440148" y="1237284"/>
                  </a:cubicBezTo>
                  <a:cubicBezTo>
                    <a:pt x="565955" y="1191228"/>
                    <a:pt x="658618" y="1069615"/>
                    <a:pt x="660400" y="91764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16966"/>
                  </a:lnTo>
                  <a:cubicBezTo>
                    <a:pt x="1782" y="1070333"/>
                    <a:pt x="93019" y="1191949"/>
                    <a:pt x="220252" y="1236924"/>
                  </a:cubicBezTo>
                  <a:close/>
                </a:path>
              </a:pathLst>
            </a:custGeom>
            <a:solidFill>
              <a:srgbClr val="FFFFFF">
                <a:alpha val="6667"/>
              </a:srgbClr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47625"/>
              <a:ext cx="660400" cy="11766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4470009" y="3899021"/>
            <a:ext cx="9347983" cy="15534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758"/>
              </a:lnSpc>
            </a:pPr>
            <a:r>
              <a:rPr lang="en-US" sz="9113" b="1">
                <a:solidFill>
                  <a:srgbClr val="FFFFFF"/>
                </a:solidFill>
                <a:latin typeface="Barlow Bold"/>
                <a:ea typeface="Barlow Bold"/>
                <a:cs typeface="Barlow Bold"/>
                <a:sym typeface="Barlow Bold"/>
              </a:rPr>
              <a:t>RFP APPLICATION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3587675" y="5713437"/>
            <a:ext cx="11112650" cy="503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43"/>
              </a:lnSpc>
            </a:pPr>
            <a:r>
              <a:rPr lang="en-US" sz="2888" spc="11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rPr>
              <a:t>SM CODE -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">
            <a:extLst>
              <a:ext uri="{FF2B5EF4-FFF2-40B4-BE49-F238E27FC236}">
                <a16:creationId xmlns:a16="http://schemas.microsoft.com/office/drawing/2014/main" id="{54DCF9D2-E10D-33D9-BDAD-56BA3B2F6A53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" name="AutoShape 2"/>
          <p:cNvSpPr/>
          <p:nvPr/>
        </p:nvSpPr>
        <p:spPr>
          <a:xfrm>
            <a:off x="1754572" y="3844832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3" name="AutoShape 3"/>
          <p:cNvSpPr/>
          <p:nvPr/>
        </p:nvSpPr>
        <p:spPr>
          <a:xfrm>
            <a:off x="1754572" y="5495069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4" name="AutoShape 4"/>
          <p:cNvSpPr/>
          <p:nvPr/>
        </p:nvSpPr>
        <p:spPr>
          <a:xfrm>
            <a:off x="1754572" y="7050056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5445663" y="8194675"/>
            <a:ext cx="667304" cy="723900"/>
          </a:xfrm>
          <a:custGeom>
            <a:avLst/>
            <a:gdLst/>
            <a:ahLst/>
            <a:cxnLst/>
            <a:rect l="l" t="t" r="r" b="b"/>
            <a:pathLst>
              <a:path w="667304" h="723900">
                <a:moveTo>
                  <a:pt x="0" y="0"/>
                </a:moveTo>
                <a:lnTo>
                  <a:pt x="667304" y="0"/>
                </a:lnTo>
                <a:lnTo>
                  <a:pt x="667304" y="723900"/>
                </a:lnTo>
                <a:lnTo>
                  <a:pt x="0" y="7239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>
            <a:off x="0" y="9492439"/>
            <a:ext cx="794561" cy="794561"/>
          </a:xfrm>
          <a:custGeom>
            <a:avLst/>
            <a:gdLst/>
            <a:ahLst/>
            <a:cxnLst/>
            <a:rect l="l" t="t" r="r" b="b"/>
            <a:pathLst>
              <a:path w="794561" h="794561">
                <a:moveTo>
                  <a:pt x="0" y="0"/>
                </a:moveTo>
                <a:lnTo>
                  <a:pt x="794561" y="0"/>
                </a:lnTo>
                <a:lnTo>
                  <a:pt x="794561" y="794561"/>
                </a:lnTo>
                <a:lnTo>
                  <a:pt x="0" y="7945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4619401" y="384286"/>
            <a:ext cx="9049197" cy="12369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818"/>
              </a:lnSpc>
            </a:pPr>
            <a:r>
              <a:rPr lang="en-US" sz="7727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COMPANY DETAILS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230529" y="3079804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Company Name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230529" y="4595320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Company Headquarters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230529" y="607032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Company Website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54572" y="2904598"/>
            <a:ext cx="3058498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COMPANY NAME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54571" y="4424424"/>
            <a:ext cx="5475957" cy="527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HEADQUARTERS LOCATION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58863" y="5895119"/>
            <a:ext cx="3686801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COMPANY WEBSITE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58863" y="7354856"/>
            <a:ext cx="3966236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COMPANY OVERVIEW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230529" y="7420377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Company Background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974557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RFP Documentation, Sportex Global Group, Confidential.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2 of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2">
            <a:extLst>
              <a:ext uri="{FF2B5EF4-FFF2-40B4-BE49-F238E27FC236}">
                <a16:creationId xmlns:a16="http://schemas.microsoft.com/office/drawing/2014/main" id="{8319CB7E-FEEF-52BD-F0F8-621798FEC8BA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" name="AutoShape 2"/>
          <p:cNvSpPr/>
          <p:nvPr/>
        </p:nvSpPr>
        <p:spPr>
          <a:xfrm>
            <a:off x="1754572" y="3844832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5445663" y="8194675"/>
            <a:ext cx="667304" cy="723900"/>
          </a:xfrm>
          <a:custGeom>
            <a:avLst/>
            <a:gdLst/>
            <a:ahLst/>
            <a:cxnLst/>
            <a:rect l="l" t="t" r="r" b="b"/>
            <a:pathLst>
              <a:path w="667304" h="723900">
                <a:moveTo>
                  <a:pt x="0" y="0"/>
                </a:moveTo>
                <a:lnTo>
                  <a:pt x="667304" y="0"/>
                </a:lnTo>
                <a:lnTo>
                  <a:pt x="667304" y="723900"/>
                </a:lnTo>
                <a:lnTo>
                  <a:pt x="0" y="7239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>
            <a:off x="0" y="9492439"/>
            <a:ext cx="794561" cy="794561"/>
          </a:xfrm>
          <a:custGeom>
            <a:avLst/>
            <a:gdLst/>
            <a:ahLst/>
            <a:cxnLst/>
            <a:rect l="l" t="t" r="r" b="b"/>
            <a:pathLst>
              <a:path w="794561" h="794561">
                <a:moveTo>
                  <a:pt x="0" y="0"/>
                </a:moveTo>
                <a:lnTo>
                  <a:pt x="794561" y="0"/>
                </a:lnTo>
                <a:lnTo>
                  <a:pt x="794561" y="794561"/>
                </a:lnTo>
                <a:lnTo>
                  <a:pt x="0" y="7945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/>
          <p:nvPr/>
        </p:nvSpPr>
        <p:spPr>
          <a:xfrm>
            <a:off x="1754572" y="513261"/>
            <a:ext cx="14778856" cy="12369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818"/>
              </a:lnSpc>
            </a:pPr>
            <a:r>
              <a:rPr lang="en-US" sz="7727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PROPOSED PRODUCT OR SERVICE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30529" y="3079804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Product Name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54572" y="2904598"/>
            <a:ext cx="2985172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PRODUCT NAME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754571" y="4063910"/>
            <a:ext cx="5179628" cy="527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PRODUCT DESCRIPITION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54572" y="4810505"/>
            <a:ext cx="14778857" cy="7412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Product Description.</a:t>
            </a:r>
          </a:p>
          <a:p>
            <a:pPr algn="l">
              <a:lnSpc>
                <a:spcPts val="1960"/>
              </a:lnSpc>
            </a:pPr>
            <a:endParaRPr lang="en-US" sz="1400" spc="5" dirty="0">
              <a:solidFill>
                <a:srgbClr val="A6A6A6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1960"/>
              </a:lnSpc>
            </a:pPr>
            <a:r>
              <a:rPr lang="en-US" sz="1400" spc="5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Any images of diagrams should be included in additional documentation.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974557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RFP Documentation, Sportex Global Group, Confidential.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3 of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2">
            <a:extLst>
              <a:ext uri="{FF2B5EF4-FFF2-40B4-BE49-F238E27FC236}">
                <a16:creationId xmlns:a16="http://schemas.microsoft.com/office/drawing/2014/main" id="{0B760C9C-BDE0-9F62-A2D7-3E7143A375BB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2" name="AutoShape 2"/>
          <p:cNvSpPr/>
          <p:nvPr/>
        </p:nvSpPr>
        <p:spPr>
          <a:xfrm>
            <a:off x="1754572" y="3844832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5445663" y="8194675"/>
            <a:ext cx="667304" cy="723900"/>
          </a:xfrm>
          <a:custGeom>
            <a:avLst/>
            <a:gdLst/>
            <a:ahLst/>
            <a:cxnLst/>
            <a:rect l="l" t="t" r="r" b="b"/>
            <a:pathLst>
              <a:path w="667304" h="723900">
                <a:moveTo>
                  <a:pt x="0" y="0"/>
                </a:moveTo>
                <a:lnTo>
                  <a:pt x="667304" y="0"/>
                </a:lnTo>
                <a:lnTo>
                  <a:pt x="667304" y="723900"/>
                </a:lnTo>
                <a:lnTo>
                  <a:pt x="0" y="7239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>
            <a:off x="0" y="9492439"/>
            <a:ext cx="794561" cy="794561"/>
          </a:xfrm>
          <a:custGeom>
            <a:avLst/>
            <a:gdLst/>
            <a:ahLst/>
            <a:cxnLst/>
            <a:rect l="l" t="t" r="r" b="b"/>
            <a:pathLst>
              <a:path w="794561" h="794561">
                <a:moveTo>
                  <a:pt x="0" y="0"/>
                </a:moveTo>
                <a:lnTo>
                  <a:pt x="794561" y="0"/>
                </a:lnTo>
                <a:lnTo>
                  <a:pt x="794561" y="794561"/>
                </a:lnTo>
                <a:lnTo>
                  <a:pt x="0" y="7945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/>
          <p:nvPr/>
        </p:nvSpPr>
        <p:spPr>
          <a:xfrm>
            <a:off x="5220370" y="496226"/>
            <a:ext cx="7847260" cy="12369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818"/>
              </a:lnSpc>
            </a:pPr>
            <a:r>
              <a:rPr lang="en-US" sz="7727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COST PROPOSAL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230529" y="3025511"/>
            <a:ext cx="9302900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9"/>
              </a:lnSpc>
            </a:pPr>
            <a:r>
              <a:rPr lang="en-US" sz="1999" spc="7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Total Cost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54572" y="2904598"/>
            <a:ext cx="2893628" cy="527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TOTAL COST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754572" y="4192324"/>
            <a:ext cx="4493828" cy="527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COST BREAKDOWN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54572" y="4885341"/>
            <a:ext cx="14778857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Cost Information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974557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RFP Documentation, Sportex Global Group, Confidential.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4 of 7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33007" y="2904598"/>
            <a:ext cx="257115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£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2">
            <a:extLst>
              <a:ext uri="{FF2B5EF4-FFF2-40B4-BE49-F238E27FC236}">
                <a16:creationId xmlns:a16="http://schemas.microsoft.com/office/drawing/2014/main" id="{6BC8402A-1BBD-10D0-AD19-0B7F46DA97E5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2" name="AutoShape 2"/>
          <p:cNvSpPr/>
          <p:nvPr/>
        </p:nvSpPr>
        <p:spPr>
          <a:xfrm>
            <a:off x="1754572" y="3844832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5" name="Freeform 5"/>
          <p:cNvSpPr/>
          <p:nvPr/>
        </p:nvSpPr>
        <p:spPr>
          <a:xfrm>
            <a:off x="5445663" y="8194675"/>
            <a:ext cx="667304" cy="723900"/>
          </a:xfrm>
          <a:custGeom>
            <a:avLst/>
            <a:gdLst/>
            <a:ahLst/>
            <a:cxnLst/>
            <a:rect l="l" t="t" r="r" b="b"/>
            <a:pathLst>
              <a:path w="667304" h="723900">
                <a:moveTo>
                  <a:pt x="0" y="0"/>
                </a:moveTo>
                <a:lnTo>
                  <a:pt x="667304" y="0"/>
                </a:lnTo>
                <a:lnTo>
                  <a:pt x="667304" y="723900"/>
                </a:lnTo>
                <a:lnTo>
                  <a:pt x="0" y="7239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Freeform 6"/>
          <p:cNvSpPr/>
          <p:nvPr/>
        </p:nvSpPr>
        <p:spPr>
          <a:xfrm>
            <a:off x="0" y="9492439"/>
            <a:ext cx="794561" cy="794561"/>
          </a:xfrm>
          <a:custGeom>
            <a:avLst/>
            <a:gdLst/>
            <a:ahLst/>
            <a:cxnLst/>
            <a:rect l="l" t="t" r="r" b="b"/>
            <a:pathLst>
              <a:path w="794561" h="794561">
                <a:moveTo>
                  <a:pt x="0" y="0"/>
                </a:moveTo>
                <a:lnTo>
                  <a:pt x="794561" y="0"/>
                </a:lnTo>
                <a:lnTo>
                  <a:pt x="794561" y="794561"/>
                </a:lnTo>
                <a:lnTo>
                  <a:pt x="0" y="7945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/>
          <p:nvPr/>
        </p:nvSpPr>
        <p:spPr>
          <a:xfrm>
            <a:off x="2139460" y="494709"/>
            <a:ext cx="14009080" cy="12369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818"/>
              </a:lnSpc>
            </a:pPr>
            <a:r>
              <a:rPr lang="en-US" sz="7727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ADDITIONAL DOCUMENTATION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754572" y="2473645"/>
            <a:ext cx="14778857" cy="11616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Further documentation can be uploaded alongside your application on the submission form.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54571" y="4671833"/>
            <a:ext cx="14778857" cy="25165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These can include:</a:t>
            </a:r>
          </a:p>
          <a:p>
            <a:pPr algn="l">
              <a:lnSpc>
                <a:spcPts val="2519"/>
              </a:lnSpc>
            </a:pPr>
            <a:endParaRPr lang="en-US" sz="1799" spc="7" dirty="0">
              <a:solidFill>
                <a:srgbClr val="A6A6A6"/>
              </a:solidFill>
              <a:latin typeface="Barlow"/>
              <a:ea typeface="Barlow"/>
              <a:cs typeface="Barlow"/>
              <a:sym typeface="Barlow"/>
            </a:endParaRPr>
          </a:p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Product Details</a:t>
            </a:r>
          </a:p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Evidence of Service</a:t>
            </a:r>
          </a:p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Testimonials</a:t>
            </a:r>
          </a:p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Case Studies</a:t>
            </a:r>
          </a:p>
          <a:p>
            <a:pPr algn="l">
              <a:lnSpc>
                <a:spcPts val="2519"/>
              </a:lnSpc>
            </a:pPr>
            <a:r>
              <a:rPr lang="en-US" sz="1799" spc="7" dirty="0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Any additional documentation you feel will support your application. </a:t>
            </a:r>
          </a:p>
          <a:p>
            <a:pPr algn="l">
              <a:lnSpc>
                <a:spcPts val="2519"/>
              </a:lnSpc>
            </a:pPr>
            <a:endParaRPr lang="en-US" sz="1799" spc="7" dirty="0">
              <a:solidFill>
                <a:srgbClr val="A6A6A6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028700" y="974557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RFP Documentation, Sportex Global Group, Confidential.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5 of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2">
            <a:extLst>
              <a:ext uri="{FF2B5EF4-FFF2-40B4-BE49-F238E27FC236}">
                <a16:creationId xmlns:a16="http://schemas.microsoft.com/office/drawing/2014/main" id="{34823DCB-FDED-AE06-1644-D65E8B92F5AF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 dirty="0"/>
          </a:p>
        </p:txBody>
      </p:sp>
      <p:sp>
        <p:nvSpPr>
          <p:cNvPr id="2" name="AutoShape 2"/>
          <p:cNvSpPr/>
          <p:nvPr/>
        </p:nvSpPr>
        <p:spPr>
          <a:xfrm>
            <a:off x="1754572" y="3844832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3" name="AutoShape 3"/>
          <p:cNvSpPr/>
          <p:nvPr/>
        </p:nvSpPr>
        <p:spPr>
          <a:xfrm>
            <a:off x="1754572" y="5495069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4" name="AutoShape 4"/>
          <p:cNvSpPr/>
          <p:nvPr/>
        </p:nvSpPr>
        <p:spPr>
          <a:xfrm>
            <a:off x="1754572" y="7050056"/>
            <a:ext cx="14778857" cy="0"/>
          </a:xfrm>
          <a:prstGeom prst="line">
            <a:avLst/>
          </a:prstGeom>
          <a:ln w="19050" cap="flat">
            <a:solidFill>
              <a:srgbClr val="A6A6A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7" name="Freeform 7"/>
          <p:cNvSpPr/>
          <p:nvPr/>
        </p:nvSpPr>
        <p:spPr>
          <a:xfrm>
            <a:off x="5445663" y="8194675"/>
            <a:ext cx="667304" cy="723900"/>
          </a:xfrm>
          <a:custGeom>
            <a:avLst/>
            <a:gdLst/>
            <a:ahLst/>
            <a:cxnLst/>
            <a:rect l="l" t="t" r="r" b="b"/>
            <a:pathLst>
              <a:path w="667304" h="723900">
                <a:moveTo>
                  <a:pt x="0" y="0"/>
                </a:moveTo>
                <a:lnTo>
                  <a:pt x="667304" y="0"/>
                </a:lnTo>
                <a:lnTo>
                  <a:pt x="667304" y="723900"/>
                </a:lnTo>
                <a:lnTo>
                  <a:pt x="0" y="7239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8" name="Freeform 8"/>
          <p:cNvSpPr/>
          <p:nvPr/>
        </p:nvSpPr>
        <p:spPr>
          <a:xfrm>
            <a:off x="0" y="9492439"/>
            <a:ext cx="794561" cy="794561"/>
          </a:xfrm>
          <a:custGeom>
            <a:avLst/>
            <a:gdLst/>
            <a:ahLst/>
            <a:cxnLst/>
            <a:rect l="l" t="t" r="r" b="b"/>
            <a:pathLst>
              <a:path w="794561" h="794561">
                <a:moveTo>
                  <a:pt x="0" y="0"/>
                </a:moveTo>
                <a:lnTo>
                  <a:pt x="794561" y="0"/>
                </a:lnTo>
                <a:lnTo>
                  <a:pt x="794561" y="794561"/>
                </a:lnTo>
                <a:lnTo>
                  <a:pt x="0" y="79456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4034209" y="517920"/>
            <a:ext cx="10219581" cy="12369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818"/>
              </a:lnSpc>
            </a:pPr>
            <a:r>
              <a:rPr lang="en-US" sz="7727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APPLICATION DETAILS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230529" y="3079804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ContactName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7230529" y="4595320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Company Role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230529" y="607032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Contact Email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754572" y="2904598"/>
            <a:ext cx="3000749" cy="572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CONTACT NAME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54572" y="4424424"/>
            <a:ext cx="1064828" cy="527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ROLE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58863" y="5895119"/>
            <a:ext cx="3270337" cy="8354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CONTACT EMAIL</a:t>
            </a:r>
          </a:p>
          <a:p>
            <a:pPr algn="l">
              <a:lnSpc>
                <a:spcPts val="1959"/>
              </a:lnSpc>
            </a:pPr>
            <a:r>
              <a:rPr lang="en-US" sz="1399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(Required)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58863" y="7354856"/>
            <a:ext cx="3686800" cy="8354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646"/>
              </a:lnSpc>
            </a:pPr>
            <a:r>
              <a:rPr lang="en-US" sz="3318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CONTACT NUMBER</a:t>
            </a:r>
          </a:p>
          <a:p>
            <a:pPr algn="l">
              <a:lnSpc>
                <a:spcPts val="1960"/>
              </a:lnSpc>
            </a:pPr>
            <a:r>
              <a:rPr lang="en-US" sz="1400" b="1" dirty="0">
                <a:solidFill>
                  <a:srgbClr val="183E6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(Optional)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230529" y="7420377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Insert Contact Number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28700" y="9745575"/>
            <a:ext cx="9302900" cy="250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5">
                <a:solidFill>
                  <a:srgbClr val="A6A6A6"/>
                </a:solidFill>
                <a:latin typeface="Barlow"/>
                <a:ea typeface="Barlow"/>
                <a:cs typeface="Barlow"/>
                <a:sym typeface="Barlow"/>
              </a:rPr>
              <a:t>RFP Documentation, Sportex Global Group, Confidential.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6 of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3E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46200" y="-831850"/>
            <a:ext cx="2101850" cy="4959350"/>
            <a:chOff x="0" y="0"/>
            <a:chExt cx="553574" cy="130616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3574" cy="1306166"/>
            </a:xfrm>
            <a:custGeom>
              <a:avLst/>
              <a:gdLst/>
              <a:ahLst/>
              <a:cxnLst/>
              <a:rect l="l" t="t" r="r" b="b"/>
              <a:pathLst>
                <a:path w="553574" h="1306166">
                  <a:moveTo>
                    <a:pt x="276787" y="0"/>
                  </a:moveTo>
                  <a:lnTo>
                    <a:pt x="276787" y="0"/>
                  </a:lnTo>
                  <a:cubicBezTo>
                    <a:pt x="350195" y="0"/>
                    <a:pt x="420597" y="29161"/>
                    <a:pt x="472505" y="81069"/>
                  </a:cubicBezTo>
                  <a:cubicBezTo>
                    <a:pt x="524412" y="132977"/>
                    <a:pt x="553574" y="203378"/>
                    <a:pt x="553574" y="276787"/>
                  </a:cubicBezTo>
                  <a:lnTo>
                    <a:pt x="553574" y="1029380"/>
                  </a:lnTo>
                  <a:cubicBezTo>
                    <a:pt x="553574" y="1102788"/>
                    <a:pt x="524412" y="1173190"/>
                    <a:pt x="472505" y="1225097"/>
                  </a:cubicBezTo>
                  <a:cubicBezTo>
                    <a:pt x="420597" y="1277005"/>
                    <a:pt x="350195" y="1306166"/>
                    <a:pt x="276787" y="1306166"/>
                  </a:cubicBezTo>
                  <a:lnTo>
                    <a:pt x="276787" y="1306166"/>
                  </a:lnTo>
                  <a:cubicBezTo>
                    <a:pt x="203378" y="1306166"/>
                    <a:pt x="132977" y="1277005"/>
                    <a:pt x="81069" y="1225097"/>
                  </a:cubicBezTo>
                  <a:cubicBezTo>
                    <a:pt x="29161" y="1173190"/>
                    <a:pt x="0" y="1102788"/>
                    <a:pt x="0" y="1029380"/>
                  </a:cubicBezTo>
                  <a:lnTo>
                    <a:pt x="0" y="276787"/>
                  </a:lnTo>
                  <a:cubicBezTo>
                    <a:pt x="0" y="203378"/>
                    <a:pt x="29161" y="132977"/>
                    <a:pt x="81069" y="81069"/>
                  </a:cubicBezTo>
                  <a:cubicBezTo>
                    <a:pt x="132977" y="29161"/>
                    <a:pt x="203378" y="0"/>
                    <a:pt x="276787" y="0"/>
                  </a:cubicBezTo>
                  <a:close/>
                </a:path>
              </a:pathLst>
            </a:custGeom>
            <a:solidFill>
              <a:srgbClr val="057EC4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553574" cy="13537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46200" y="4460419"/>
            <a:ext cx="8806163" cy="1379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645"/>
              </a:lnSpc>
            </a:pPr>
            <a:r>
              <a:rPr lang="en-US" sz="9677" b="1">
                <a:solidFill>
                  <a:srgbClr val="FFFFFF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Contact Details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46200" y="6162212"/>
            <a:ext cx="3302000" cy="7367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85"/>
              </a:lnSpc>
            </a:pPr>
            <a:r>
              <a:rPr lang="en-US" sz="2132" dirty="0">
                <a:solidFill>
                  <a:srgbClr val="FFFFFF"/>
                </a:solidFill>
                <a:latin typeface="Barlow Light"/>
                <a:ea typeface="Barlow Light"/>
                <a:cs typeface="Barlow Light"/>
                <a:sym typeface="Barlow Light"/>
              </a:rPr>
              <a:t>info@sportexmarket.com</a:t>
            </a:r>
          </a:p>
          <a:p>
            <a:pPr algn="l">
              <a:lnSpc>
                <a:spcPts val="2985"/>
              </a:lnSpc>
            </a:pPr>
            <a:r>
              <a:rPr lang="en-US" sz="2132" dirty="0">
                <a:solidFill>
                  <a:srgbClr val="FFFFFF"/>
                </a:solidFill>
                <a:latin typeface="Barlow Light"/>
                <a:ea typeface="Barlow Light"/>
                <a:cs typeface="Barlow Light"/>
                <a:sym typeface="Barlow Light"/>
              </a:rPr>
              <a:t>www.sportexmarket.com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086981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Page 7 of 7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675DE0C4-9865-A6D8-3F31-3BB52C26EA80}"/>
              </a:ext>
            </a:extLst>
          </p:cNvPr>
          <p:cNvSpPr/>
          <p:nvPr/>
        </p:nvSpPr>
        <p:spPr>
          <a:xfrm>
            <a:off x="4015252" y="14752"/>
            <a:ext cx="10257496" cy="10257496"/>
          </a:xfrm>
          <a:custGeom>
            <a:avLst/>
            <a:gdLst/>
            <a:ahLst/>
            <a:cxnLst/>
            <a:rect l="l" t="t" r="r" b="b"/>
            <a:pathLst>
              <a:path w="10257496" h="10257496">
                <a:moveTo>
                  <a:pt x="0" y="0"/>
                </a:moveTo>
                <a:lnTo>
                  <a:pt x="10257496" y="0"/>
                </a:lnTo>
                <a:lnTo>
                  <a:pt x="10257496" y="10257496"/>
                </a:lnTo>
                <a:lnTo>
                  <a:pt x="0" y="102574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000"/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Custom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Barlow Light</vt:lpstr>
      <vt:lpstr>Canva Sans</vt:lpstr>
      <vt:lpstr>Barlow Bold</vt:lpstr>
      <vt:lpstr>Barlow</vt:lpstr>
      <vt:lpstr>Barlow Semi-Bold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RFP APPLICATION</dc:title>
  <dc:creator>Charlie</dc:creator>
  <cp:lastModifiedBy>Charlie Trill</cp:lastModifiedBy>
  <cp:revision>2</cp:revision>
  <dcterms:created xsi:type="dcterms:W3CDTF">2006-08-16T00:00:00Z</dcterms:created>
  <dcterms:modified xsi:type="dcterms:W3CDTF">2025-11-03T13:28:55Z</dcterms:modified>
  <dc:identifier>DAG3pDIg8DE</dc:identifier>
</cp:coreProperties>
</file>